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nchez" charset="1" panose="02000000000000000000"/>
      <p:regular r:id="rId10"/>
    </p:embeddedFont>
    <p:embeddedFont>
      <p:font typeface="Sanchez Italics" charset="1" panose="00000000000000000000"/>
      <p:regular r:id="rId11"/>
    </p:embeddedFont>
    <p:embeddedFont>
      <p:font typeface="League Spartan" charset="1" panose="00000800000000000000"/>
      <p:regular r:id="rId12"/>
    </p:embeddedFont>
    <p:embeddedFont>
      <p:font typeface="Telegraf" charset="1" panose="00000500000000000000"/>
      <p:regular r:id="rId13"/>
    </p:embeddedFont>
    <p:embeddedFont>
      <p:font typeface="Telegraf Bold" charset="1" panose="00000800000000000000"/>
      <p:regular r:id="rId14"/>
    </p:embeddedFont>
    <p:embeddedFont>
      <p:font typeface="Organic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https://youtu.be/F8ZHZRMSxKg" TargetMode="External" Type="http://schemas.openxmlformats.org/officeDocument/2006/relationships/hyperlink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https://youtu.be/sXPXpJ5vMnU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01205" y="5715764"/>
            <a:ext cx="468559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616725"/>
            <a:ext cx="14902073" cy="2189649"/>
            <a:chOff x="0" y="0"/>
            <a:chExt cx="19869431" cy="29195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1977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Market Failures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31852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  <a:r>
                <a:rPr lang="en-US" sz="2325" spc="116">
                  <a:solidFill>
                    <a:srgbClr val="000000"/>
                  </a:solidFill>
                  <a:latin typeface="Sanchez"/>
                </a:rPr>
                <a:t>ASYMMETRIC INFORMATION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3694706"/>
            <a:ext cx="8650346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2.10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9289" y="3119601"/>
            <a:ext cx="16349422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3600" spc="-179">
                <a:solidFill>
                  <a:srgbClr val="FF0000"/>
                </a:solidFill>
                <a:latin typeface="League Spartan"/>
              </a:rPr>
              <a:t>HL Only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575995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3100545"/>
            <a:ext cx="16349422" cy="2475449"/>
            <a:chOff x="0" y="0"/>
            <a:chExt cx="21799229" cy="330059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Responses to Asymmetric Information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5213" y="5386641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1499323"/>
            <a:ext cx="17078107" cy="3033902"/>
            <a:chOff x="0" y="0"/>
            <a:chExt cx="22770810" cy="40452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3204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How could the government intervene to correct  asymmetric market failures?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5537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28262"/>
            <a:ext cx="16349422" cy="554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Legislation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government may try to ensure all parties have adequate access to information by legislation. 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Adding nutritional information and ingredients in food or drinks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Requiring health warnings on alcohol or cigarettes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Creating laws that make it illegal for customers to give false information (insurance)</a:t>
            </a:r>
          </a:p>
          <a:p>
            <a:pPr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25071" y="6638424"/>
            <a:ext cx="2756680" cy="346950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Responses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28262"/>
            <a:ext cx="16349422" cy="7206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Regulation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government may try enforce monitoring of industries to reduce the impact of the market failure. 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Examples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Financial regulations for financial corporations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Stock market regulations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Regulations to provide information</a:t>
            </a:r>
          </a:p>
          <a:p>
            <a:pPr marL="1360170" indent="-453390" lvl="2">
              <a:lnSpc>
                <a:spcPts val="4409"/>
              </a:lnSpc>
              <a:buFont typeface="Arial"/>
              <a:buChar char="⚬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Public Health Campaigns</a:t>
            </a:r>
          </a:p>
          <a:p>
            <a:pPr marL="1360170" indent="-453390" lvl="2">
              <a:lnSpc>
                <a:spcPts val="4409"/>
              </a:lnSpc>
              <a:buFont typeface="Arial"/>
              <a:buChar char="⚬"/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Information about city planning or disturbances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63322" y="5143500"/>
            <a:ext cx="4114800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Government Responses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5213" y="5386641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1499323"/>
            <a:ext cx="17078107" cy="3033902"/>
            <a:chOff x="0" y="0"/>
            <a:chExt cx="22770810" cy="40452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3204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How could people or firms respond to correct  asymmetric market failures?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5537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19208"/>
            <a:ext cx="16349422" cy="542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Firms may choose to implement changes to improve information symmetries.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Signaling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When participants have more information communicate the information to the other party.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3430"/>
              </a:lnSpc>
            </a:pPr>
            <a:r>
              <a:rPr lang="en-US" sz="2450">
                <a:solidFill>
                  <a:srgbClr val="32A566"/>
                </a:solidFill>
                <a:latin typeface="Telegraf Bold"/>
              </a:rPr>
              <a:t>Signaling is always done by the participant with more information.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Examples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: When hiring staff, employers ask people for their skills via a Resume/CV.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>
            <a:hlinkClick r:id="rId4" tooltip="https://youtu.be/F8ZHZRMSxKg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98866" y="7304346"/>
            <a:ext cx="3209090" cy="225839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14352" y="7020353"/>
            <a:ext cx="2660368" cy="284151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3573" y="6838530"/>
            <a:ext cx="3162180" cy="3146369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Private Responses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25567" y="9823768"/>
            <a:ext cx="5636865" cy="284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2"/>
              </a:lnSpc>
              <a:spcBef>
                <a:spcPct val="0"/>
              </a:spcBef>
            </a:pPr>
            <a:r>
              <a:rPr lang="en-US" sz="1625" spc="81">
                <a:solidFill>
                  <a:srgbClr val="000000"/>
                </a:solidFill>
                <a:latin typeface="Arimo"/>
              </a:rPr>
              <a:t>SIGNALLING - MARGINAL REVOLUTION UNIVERSITY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28262"/>
            <a:ext cx="16349422" cy="499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Pros of Signalling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Cost-Effective 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Increases amounts of information to all participants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Improves efficiency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Cons of Signalling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False information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Time Consuming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40575" y="5993130"/>
            <a:ext cx="7109806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Private Responses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28262"/>
            <a:ext cx="16349422" cy="6654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Screening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When participants lack information force others to reveal information.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53822"/>
                </a:solidFill>
                <a:latin typeface="Telegraf Bold"/>
              </a:rPr>
              <a:t>Screening is always done by the participant with less information.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Examples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: With the same example of hiring, firms could require that all applicants have certain degrees, qualifications, or speak certain languages. 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32990" y="6567088"/>
            <a:ext cx="3540842" cy="354084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Private Responses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323541" y="8335960"/>
            <a:ext cx="3640917" cy="195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99385" y="3794125"/>
            <a:ext cx="4689231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345444" y="2292350"/>
            <a:ext cx="15597112" cy="285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 Information . . . </a:t>
            </a:r>
          </a:p>
          <a:p>
            <a:pPr>
              <a:lnSpc>
                <a:spcPts val="5099"/>
              </a:lnSpc>
            </a:pPr>
            <a:r>
              <a:rPr lang="en-US" sz="2999" spc="-149">
                <a:solidFill>
                  <a:srgbClr val="000000"/>
                </a:solidFill>
                <a:latin typeface="Arimo"/>
              </a:rPr>
              <a:t>The free market assumes that consumers and producers are rational, profit/utility-maximizing and that both parties have perfect information.  </a:t>
            </a:r>
          </a:p>
          <a:p>
            <a:pPr>
              <a:lnSpc>
                <a:spcPts val="4079"/>
              </a:lnSpc>
            </a:pPr>
          </a:p>
          <a:p>
            <a:pPr>
              <a:lnSpc>
                <a:spcPts val="227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604946" y="530798"/>
            <a:ext cx="17078107" cy="1490852"/>
            <a:chOff x="0" y="0"/>
            <a:chExt cx="22770810" cy="198780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22770810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A Problem With The Free Market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916722"/>
            <a:ext cx="15597112" cy="174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 However, all parties typically don't have perfect information. . .</a:t>
            </a:r>
          </a:p>
          <a:p>
            <a:pPr algn="ctr">
              <a:lnSpc>
                <a:spcPts val="5440"/>
              </a:lnSpc>
            </a:pPr>
          </a:p>
          <a:p>
            <a:pPr>
              <a:lnSpc>
                <a:spcPts val="227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5444" y="2784475"/>
            <a:ext cx="15597112" cy="456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Asymmetric Information</a:t>
            </a:r>
          </a:p>
          <a:p>
            <a:pPr>
              <a:lnSpc>
                <a:spcPts val="5099"/>
              </a:lnSpc>
            </a:pPr>
            <a:r>
              <a:rPr lang="en-US" sz="2999" spc="-149">
                <a:solidFill>
                  <a:srgbClr val="000000"/>
                </a:solidFill>
                <a:latin typeface="Arimo"/>
              </a:rPr>
              <a:t>Where one party in an economic transaction has to more or better information than another. Information is not symmetrical (the same for each side)</a:t>
            </a:r>
          </a:p>
          <a:p>
            <a:pPr>
              <a:lnSpc>
                <a:spcPts val="4080"/>
              </a:lnSpc>
            </a:pPr>
            <a:r>
              <a:rPr lang="en-US" sz="2400" spc="-120">
                <a:solidFill>
                  <a:srgbClr val="000000"/>
                </a:solidFill>
                <a:latin typeface="Arimo Bold"/>
              </a:rPr>
              <a:t> </a:t>
            </a:r>
          </a:p>
          <a:p>
            <a:pPr>
              <a:lnSpc>
                <a:spcPts val="4079"/>
              </a:lnSpc>
            </a:pPr>
          </a:p>
          <a:p>
            <a:pPr>
              <a:lnSpc>
                <a:spcPts val="4079"/>
              </a:lnSpc>
            </a:pPr>
          </a:p>
          <a:p>
            <a:pPr>
              <a:lnSpc>
                <a:spcPts val="5440"/>
              </a:lnSpc>
            </a:pPr>
          </a:p>
          <a:p>
            <a:pPr>
              <a:lnSpc>
                <a:spcPts val="227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75770" y="5713060"/>
            <a:ext cx="4736460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97410" y="5713060"/>
            <a:ext cx="293179" cy="41148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04946" y="530575"/>
            <a:ext cx="17078107" cy="1491298"/>
            <a:chOff x="0" y="0"/>
            <a:chExt cx="22770810" cy="198839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52400"/>
              <a:ext cx="22770810" cy="11478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Terms to Know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496948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5444" y="1854200"/>
            <a:ext cx="15597112" cy="740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Adverse Selection</a:t>
            </a: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A situation where one participant has more information than another before the transaction occurs.</a:t>
            </a:r>
          </a:p>
          <a:p>
            <a:pPr>
              <a:lnSpc>
                <a:spcPts val="4080"/>
              </a:lnSpc>
            </a:pPr>
            <a:r>
              <a:rPr lang="en-US" sz="2400" spc="-120">
                <a:solidFill>
                  <a:srgbClr val="000000"/>
                </a:solidFill>
                <a:latin typeface="Arimo Bold"/>
              </a:rPr>
              <a:t> </a:t>
            </a:r>
          </a:p>
          <a:p>
            <a:pPr>
              <a:lnSpc>
                <a:spcPts val="4079"/>
              </a:lnSpc>
            </a:pPr>
          </a:p>
          <a:p>
            <a:pPr>
              <a:lnSpc>
                <a:spcPts val="4079"/>
              </a:lnSpc>
            </a:pP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Moral Hazard</a:t>
            </a: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A situation where one participant takes on more risk because they understand they will not pay the consequences of that risk. </a:t>
            </a:r>
          </a:p>
          <a:p>
            <a:pPr>
              <a:lnSpc>
                <a:spcPts val="5440"/>
              </a:lnSpc>
            </a:pP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Unlike adverse Selection, the information only changes after the transaction has occured.</a:t>
            </a:r>
          </a:p>
          <a:p>
            <a:pPr>
              <a:lnSpc>
                <a:spcPts val="227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48984" y="3009189"/>
            <a:ext cx="2187144" cy="262326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604946" y="530798"/>
            <a:ext cx="17078107" cy="1490852"/>
            <a:chOff x="0" y="0"/>
            <a:chExt cx="22770810" cy="198780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22770810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Two Types of Asymmetric Information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5444" y="1473886"/>
            <a:ext cx="15597112" cy="606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A situation where one participant has more information than another before the transaction occurs.</a:t>
            </a:r>
          </a:p>
          <a:p>
            <a:pPr>
              <a:lnSpc>
                <a:spcPts val="4080"/>
              </a:lnSpc>
            </a:pPr>
            <a:r>
              <a:rPr lang="en-US" sz="2400" spc="-120">
                <a:solidFill>
                  <a:srgbClr val="000000"/>
                </a:solidFill>
                <a:latin typeface="Arimo Bold"/>
              </a:rPr>
              <a:t> </a:t>
            </a:r>
          </a:p>
          <a:p>
            <a:pPr>
              <a:lnSpc>
                <a:spcPts val="4079"/>
              </a:lnSpc>
            </a:pPr>
          </a:p>
          <a:p>
            <a:pPr>
              <a:lnSpc>
                <a:spcPts val="4079"/>
              </a:lnSpc>
            </a:pPr>
          </a:p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Example: Used Car Market</a:t>
            </a: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Used Car Dealers are aware of which used cars are in good condition (A Peach/Plum) and which are in bad condition (A Lemon), but the buyer does not.</a:t>
            </a:r>
          </a:p>
          <a:p>
            <a:pPr>
              <a:lnSpc>
                <a:spcPts val="5440"/>
              </a:lnSpc>
            </a:pPr>
          </a:p>
          <a:p>
            <a:pPr>
              <a:lnSpc>
                <a:spcPts val="227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73079" y="7960280"/>
            <a:ext cx="4295300" cy="21476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21252" y="6665306"/>
            <a:ext cx="2122875" cy="201094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68594" y="6752768"/>
            <a:ext cx="1871020" cy="19234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724303">
            <a:off x="5855544" y="7304008"/>
            <a:ext cx="1635070" cy="461907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604946" y="530798"/>
            <a:ext cx="17078107" cy="1490852"/>
            <a:chOff x="0" y="0"/>
            <a:chExt cx="22770810" cy="198780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52400"/>
              <a:ext cx="22770810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Adverse Selection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4963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724303">
            <a:off x="10283296" y="7304008"/>
            <a:ext cx="1635070" cy="461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youtu.be/sXPXpJ5vMnU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87464" y="7928878"/>
            <a:ext cx="11713071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325" spc="116">
                <a:solidFill>
                  <a:srgbClr val="000000"/>
                </a:solidFill>
                <a:latin typeface="Sanchez"/>
              </a:rPr>
              <a:t>ASYMMETRIC INFORMATION - MARGINAL REVOLUTION UNIVERSITY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5444" y="1795104"/>
            <a:ext cx="15597112" cy="708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A situation where one participant takes on more risk because they understand they will not pay the consequences of that risk.  </a:t>
            </a: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EE4037"/>
                </a:solidFill>
                <a:latin typeface="Arimo Bold"/>
              </a:rPr>
              <a:t>Remember</a:t>
            </a:r>
            <a:r>
              <a:rPr lang="en-US" sz="3200" spc="-160">
                <a:solidFill>
                  <a:srgbClr val="EE4037"/>
                </a:solidFill>
                <a:latin typeface="Arimo"/>
              </a:rPr>
              <a:t>: Adverse Selection takes place before the transaction while Moral Hazard takes place after.</a:t>
            </a:r>
          </a:p>
          <a:p>
            <a:pPr>
              <a:lnSpc>
                <a:spcPts val="4080"/>
              </a:lnSpc>
            </a:pPr>
            <a:r>
              <a:rPr lang="en-US" sz="2400" spc="-120">
                <a:solidFill>
                  <a:srgbClr val="000000"/>
                </a:solidFill>
                <a:latin typeface="Arimo Bold"/>
              </a:rPr>
              <a:t> </a:t>
            </a:r>
          </a:p>
          <a:p>
            <a:pPr algn="ctr"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League Spartan"/>
              </a:rPr>
              <a:t>Example: Car Insurance</a:t>
            </a:r>
          </a:p>
          <a:p>
            <a:pPr>
              <a:lnSpc>
                <a:spcPts val="5440"/>
              </a:lnSpc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Drivers with insurance may feel more at ease when they have insurance because if they are involved in an accident, they only pay a fraction of the costs. This may encourage drivers to engage in more risky driving </a:t>
            </a:r>
          </a:p>
          <a:p>
            <a:pPr>
              <a:lnSpc>
                <a:spcPts val="5440"/>
              </a:lnSpc>
            </a:pPr>
          </a:p>
          <a:p>
            <a:pPr>
              <a:lnSpc>
                <a:spcPts val="227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88939" y="7669218"/>
            <a:ext cx="8910122" cy="2528247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604946" y="530798"/>
            <a:ext cx="17078107" cy="1490852"/>
            <a:chOff x="0" y="0"/>
            <a:chExt cx="22770810" cy="198780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22770810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Moral Hazard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5444" y="1542988"/>
            <a:ext cx="15597112" cy="516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40"/>
              </a:lnSpc>
            </a:pPr>
          </a:p>
          <a:p>
            <a:pPr algn="ctr">
              <a:lnSpc>
                <a:spcPts val="5100"/>
              </a:lnSpc>
            </a:pPr>
            <a:r>
              <a:rPr lang="en-US" sz="3000" spc="-150">
                <a:solidFill>
                  <a:srgbClr val="000000"/>
                </a:solidFill>
                <a:latin typeface="League Spartan"/>
              </a:rPr>
              <a:t>Determine whether</a:t>
            </a:r>
            <a:r>
              <a:rPr lang="en-US" sz="3000" spc="-150">
                <a:solidFill>
                  <a:srgbClr val="000000"/>
                </a:solidFill>
                <a:latin typeface="League Spartan"/>
              </a:rPr>
              <a:t> the following scenarios are Moral Hazard or Adverse Selection:</a:t>
            </a:r>
          </a:p>
          <a:p>
            <a:pPr>
              <a:lnSpc>
                <a:spcPts val="5440"/>
              </a:lnSpc>
            </a:pPr>
          </a:p>
          <a:p>
            <a:pPr marL="690881" indent="-345440" lvl="1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A doctor recommending a treatment.</a:t>
            </a:r>
          </a:p>
          <a:p>
            <a:pPr marL="690881" indent="-345440" lvl="1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A business student applying to a computer science internship knowing they will not be good at it.</a:t>
            </a:r>
          </a:p>
          <a:p>
            <a:pPr marL="690881" indent="-345440" lvl="1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Someone taking out a loan with no limit.</a:t>
            </a:r>
          </a:p>
          <a:p>
            <a:pPr>
              <a:lnSpc>
                <a:spcPts val="227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66068" y="7407009"/>
            <a:ext cx="2955864" cy="270092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604946" y="530798"/>
            <a:ext cx="17078107" cy="1490852"/>
            <a:chOff x="0" y="0"/>
            <a:chExt cx="22770810" cy="198780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22770810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5444" y="1385529"/>
            <a:ext cx="15597112" cy="7908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40"/>
              </a:lnSpc>
            </a:pPr>
          </a:p>
          <a:p>
            <a:pPr algn="ctr">
              <a:lnSpc>
                <a:spcPts val="5100"/>
              </a:lnSpc>
            </a:pPr>
            <a:r>
              <a:rPr lang="en-US" sz="3000" spc="-150">
                <a:solidFill>
                  <a:srgbClr val="000000"/>
                </a:solidFill>
                <a:latin typeface="League Spartan"/>
              </a:rPr>
              <a:t>Determine whether</a:t>
            </a:r>
            <a:r>
              <a:rPr lang="en-US" sz="3000" spc="-150">
                <a:solidFill>
                  <a:srgbClr val="000000"/>
                </a:solidFill>
                <a:latin typeface="League Spartan"/>
              </a:rPr>
              <a:t> the following scenarios are Moral Hazard or Adverse Selection:</a:t>
            </a:r>
          </a:p>
          <a:p>
            <a:pPr>
              <a:lnSpc>
                <a:spcPts val="5440"/>
              </a:lnSpc>
            </a:pPr>
          </a:p>
          <a:p>
            <a:pPr marL="690881" indent="-345440" lvl="1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A doctor recommends a treatment.</a:t>
            </a:r>
          </a:p>
          <a:p>
            <a:pPr marL="1381761" indent="-460587" lvl="2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F53822"/>
                </a:solidFill>
                <a:latin typeface="Arimo"/>
              </a:rPr>
              <a:t> </a:t>
            </a:r>
            <a:r>
              <a:rPr lang="en-US" sz="3200" spc="-160">
                <a:solidFill>
                  <a:srgbClr val="F53822"/>
                </a:solidFill>
                <a:latin typeface="Arimo Bold"/>
              </a:rPr>
              <a:t>Adverse Selection - the doctor has more information prior to treatment</a:t>
            </a:r>
          </a:p>
          <a:p>
            <a:pPr marL="690881" indent="-345440" lvl="1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A business student applying to a computer science internship knowing they will not be good at it.</a:t>
            </a:r>
          </a:p>
          <a:p>
            <a:pPr marL="1381761" indent="-460587" lvl="2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F53822"/>
                </a:solidFill>
                <a:latin typeface="Arimo Bold"/>
              </a:rPr>
              <a:t>Adverse Selection - the student has more information prior to the internship</a:t>
            </a:r>
          </a:p>
          <a:p>
            <a:pPr marL="690881" indent="-345440" lvl="1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000000"/>
                </a:solidFill>
                <a:latin typeface="Arimo"/>
              </a:rPr>
              <a:t>Someone taking out a loan with no limit.</a:t>
            </a:r>
          </a:p>
          <a:p>
            <a:pPr marL="1381761" indent="-460587" lvl="2">
              <a:lnSpc>
                <a:spcPts val="5440"/>
              </a:lnSpc>
              <a:buFont typeface="Arial"/>
              <a:buChar char="•"/>
            </a:pPr>
            <a:r>
              <a:rPr lang="en-US" sz="3200" spc="-160">
                <a:solidFill>
                  <a:srgbClr val="F53822"/>
                </a:solidFill>
                <a:latin typeface="Arimo Bold"/>
              </a:rPr>
              <a:t>Moral Hazard - No-limit loans promote rash spending. Their are programs available for people in severe debt such as Bankruptcy and debt forgiveness.</a:t>
            </a:r>
          </a:p>
          <a:p>
            <a:pPr>
              <a:lnSpc>
                <a:spcPts val="227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604946" y="530798"/>
            <a:ext cx="17078107" cy="1490852"/>
            <a:chOff x="0" y="0"/>
            <a:chExt cx="22770810" cy="19878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DAE_fNazPiY</dc:identifier>
  <dcterms:modified xsi:type="dcterms:W3CDTF">2011-08-01T06:04:30Z</dcterms:modified>
  <cp:revision>1</cp:revision>
  <dc:title>2.10 Market Failure - Asymmetric Information</dc:title>
</cp:coreProperties>
</file>